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1" r:id="rId3"/>
    <p:sldId id="261" r:id="rId4"/>
    <p:sldId id="272" r:id="rId5"/>
    <p:sldId id="269" r:id="rId6"/>
    <p:sldId id="273" r:id="rId7"/>
    <p:sldId id="260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6122" autoAdjust="0"/>
  </p:normalViewPr>
  <p:slideViewPr>
    <p:cSldViewPr snapToGrid="0">
      <p:cViewPr>
        <p:scale>
          <a:sx n="125" d="100"/>
          <a:sy n="125" d="100"/>
        </p:scale>
        <p:origin x="-102" y="-67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9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1C9C8EB-F024-0F41-4A23-0EB9368818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>
              <a:latin typeface="+mn-lt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F3CEE0-7F46-6A28-5701-224D71E49B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1DDC7-34B3-4507-B75B-021B951A7CD4}" type="datetimeFigureOut">
              <a:rPr lang="ru-RU" smtClean="0">
                <a:latin typeface="+mn-lt"/>
              </a:rPr>
              <a:t>18.04.2023</a:t>
            </a:fld>
            <a:endParaRPr lang="ru-RU">
              <a:latin typeface="+mn-lt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977277-ACAE-47D5-FF01-B972A61499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>
              <a:latin typeface="+mn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243190-9C11-1697-2CD2-CC0201DDBE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310BD-A0E0-4129-88F1-AEBBE5BD91C1}" type="slidenum">
              <a:rPr lang="ru-RU" smtClean="0">
                <a:latin typeface="+mn-lt"/>
              </a:rPr>
              <a:t>‹#›</a:t>
            </a:fld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952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Roboto Black" panose="02000000000000000000" pitchFamily="2" charset="0"/>
                <a:cs typeface="Calibri" panose="020F0502020204030204" pitchFamily="34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Calibri" panose="020F0502020204030204" pitchFamily="34" charset="0"/>
              <a:ea typeface="Roboto Black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Прогнозирование конечных свойств композитных материалов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Головач Святослав Сергеевич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4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План работы</a:t>
              </a:r>
              <a:endParaRPr lang="ru-RU" sz="44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343485" y="1384953"/>
            <a:ext cx="621790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Анализ полученных данных и их предварительная подготовка</a:t>
            </a:r>
            <a:endParaRPr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7624976" y="469293"/>
            <a:ext cx="4006863" cy="5610679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 нам поступили данные состоящие из двух файлов, содержащих в себе информацию о начальных свойствах компонентов композиционных материалов (количество связующего, наполнителя, температурный режим отверждения и т.д.). На выходе необходимо спрогнозировать три целевых признака: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ru-RU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«Модуль упругости при растяжении, ГПа»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ru-RU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«Прочность при растяжении, МПа»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ru-RU" sz="1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«Соотношение матрица-наполнитель»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343484" y="2602273"/>
            <a:ext cx="62179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Разведочный анализ данных, нормализация</a:t>
            </a:r>
            <a:endParaRPr lang="ru-RU"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343484" y="3410056"/>
            <a:ext cx="621790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Разработка, обучение и тестирование моделей (включая нейросеть)</a:t>
            </a:r>
            <a:endParaRPr lang="ru-RU"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343484" y="4356400"/>
            <a:ext cx="621790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Разработка веб-приложения и с</a:t>
            </a:r>
            <a:r>
              <a:rPr lang="ru-RU" sz="2400" b="1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оздание удалённого репозитория</a:t>
            </a:r>
            <a:endParaRPr lang="ru-RU"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CD4FF52-8478-D188-0145-91707DEE7D72}"/>
              </a:ext>
            </a:extLst>
          </p:cNvPr>
          <p:cNvSpPr/>
          <p:nvPr/>
        </p:nvSpPr>
        <p:spPr>
          <a:xfrm>
            <a:off x="841498" y="2255318"/>
            <a:ext cx="10599161" cy="18266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329" y="2255318"/>
            <a:ext cx="3589965" cy="2347363"/>
          </a:xfrm>
        </p:spPr>
        <p:txBody>
          <a:bodyPr>
            <a:normAutofit/>
          </a:bodyPr>
          <a:lstStyle/>
          <a:p>
            <a:pPr marL="533400" indent="-457200" algn="just">
              <a:buFont typeface="+mj-lt"/>
              <a:buAutoNum type="arabicPeriod"/>
            </a:pPr>
            <a:r>
              <a:rPr lang="ru-RU" sz="3200" dirty="0"/>
              <a:t>Файл </a:t>
            </a:r>
            <a:r>
              <a:rPr lang="en-US" sz="3200" dirty="0"/>
              <a:t>X_bp.xlsx</a:t>
            </a:r>
            <a:r>
              <a:rPr lang="ru-RU" sz="3200" dirty="0"/>
              <a:t>  </a:t>
            </a:r>
          </a:p>
          <a:p>
            <a:pPr marL="533400" indent="-457200" algn="just">
              <a:buFont typeface="+mj-lt"/>
              <a:buAutoNum type="arabicPeriod"/>
            </a:pPr>
            <a:endParaRPr lang="ru-RU" sz="3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3200" dirty="0"/>
              <a:t>Файл </a:t>
            </a:r>
            <a:r>
              <a:rPr lang="en-US" sz="3200" dirty="0"/>
              <a:t>X_nup.xlsx</a:t>
            </a:r>
            <a:endParaRPr lang="ru-RU" sz="3200" dirty="0"/>
          </a:p>
          <a:p>
            <a:pPr algn="just">
              <a:buFont typeface="Arial" panose="020B0604020202020204" pitchFamily="34" charset="0"/>
              <a:buChar char="•"/>
            </a:pP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41497" y="1333690"/>
            <a:ext cx="11350503" cy="600690"/>
          </a:xfrm>
        </p:spPr>
        <p:txBody>
          <a:bodyPr>
            <a:noAutofit/>
          </a:bodyPr>
          <a:lstStyle/>
          <a:p>
            <a:r>
              <a:rPr lang="ru-RU" sz="3200" dirty="0"/>
              <a:t>Предоставленные нам данные для решения нашей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3200" smtClean="0"/>
              <a:t>3</a:t>
            </a:fld>
            <a:endParaRPr lang="ru-RU" sz="32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015917" y="469293"/>
            <a:ext cx="872342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Анализ данных и их подготовка</a:t>
              </a:r>
              <a:endParaRPr lang="ru-RU" sz="40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5263A9E-419B-C640-E3DC-EF604C7ED72C}"/>
              </a:ext>
            </a:extLst>
          </p:cNvPr>
          <p:cNvSpPr txBox="1"/>
          <p:nvPr/>
        </p:nvSpPr>
        <p:spPr>
          <a:xfrm>
            <a:off x="4598294" y="2355079"/>
            <a:ext cx="5620611" cy="162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en-US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1023 </a:t>
            </a: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строки и 10 признаков</a:t>
            </a:r>
          </a:p>
          <a:p>
            <a:pPr lvl="2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</a:pPr>
            <a:endParaRPr lang="ru-RU" sz="32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algn="just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1040 строк и 3 признака</a:t>
            </a:r>
          </a:p>
        </p:txBody>
      </p:sp>
      <p:sp>
        <p:nvSpPr>
          <p:cNvPr id="15" name="Знак ''плюс'' 14">
            <a:extLst>
              <a:ext uri="{FF2B5EF4-FFF2-40B4-BE49-F238E27FC236}">
                <a16:creationId xmlns:a16="http://schemas.microsoft.com/office/drawing/2014/main" id="{513D3D82-4DD8-2343-9B0E-2B76957B0519}"/>
              </a:ext>
            </a:extLst>
          </p:cNvPr>
          <p:cNvSpPr/>
          <p:nvPr/>
        </p:nvSpPr>
        <p:spPr>
          <a:xfrm>
            <a:off x="2629402" y="2855814"/>
            <a:ext cx="600253" cy="62564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F5B0D-BB34-F077-AFA8-C10E9A6428E8}"/>
              </a:ext>
            </a:extLst>
          </p:cNvPr>
          <p:cNvSpPr txBox="1"/>
          <p:nvPr/>
        </p:nvSpPr>
        <p:spPr>
          <a:xfrm>
            <a:off x="9294491" y="2930202"/>
            <a:ext cx="26178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</a:pPr>
            <a:r>
              <a:rPr lang="en-US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INNER</a:t>
            </a:r>
            <a:endParaRPr lang="ru-RU" sz="3200" u="sng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19" name="Равно 18">
            <a:extLst>
              <a:ext uri="{FF2B5EF4-FFF2-40B4-BE49-F238E27FC236}">
                <a16:creationId xmlns:a16="http://schemas.microsoft.com/office/drawing/2014/main" id="{804B30B3-8FA1-2488-EBF6-4FA2695E4898}"/>
              </a:ext>
            </a:extLst>
          </p:cNvPr>
          <p:cNvSpPr/>
          <p:nvPr/>
        </p:nvSpPr>
        <p:spPr>
          <a:xfrm>
            <a:off x="2629402" y="4180001"/>
            <a:ext cx="600254" cy="62564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EE3FB-EB71-45EB-8243-14B87DB2612F}"/>
              </a:ext>
            </a:extLst>
          </p:cNvPr>
          <p:cNvSpPr txBox="1"/>
          <p:nvPr/>
        </p:nvSpPr>
        <p:spPr>
          <a:xfrm>
            <a:off x="4598294" y="5160455"/>
            <a:ext cx="5620611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983</a:t>
            </a:r>
            <a:r>
              <a:rPr lang="en-US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</a:t>
            </a: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строки и 1</a:t>
            </a:r>
            <a:r>
              <a:rPr lang="en-US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3</a:t>
            </a:r>
            <a:r>
              <a:rPr lang="ru-RU" sz="3200" dirty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признаков</a:t>
            </a:r>
          </a:p>
        </p:txBody>
      </p:sp>
      <p:sp>
        <p:nvSpPr>
          <p:cNvPr id="21" name="Текст 1">
            <a:extLst>
              <a:ext uri="{FF2B5EF4-FFF2-40B4-BE49-F238E27FC236}">
                <a16:creationId xmlns:a16="http://schemas.microsoft.com/office/drawing/2014/main" id="{FBCB5ECF-9434-EA94-09C2-2E323BBE2EB3}"/>
              </a:ext>
            </a:extLst>
          </p:cNvPr>
          <p:cNvSpPr txBox="1">
            <a:spLocks/>
          </p:cNvSpPr>
          <p:nvPr/>
        </p:nvSpPr>
        <p:spPr>
          <a:xfrm>
            <a:off x="1849214" y="5087783"/>
            <a:ext cx="3589965" cy="6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just">
              <a:buNone/>
            </a:pPr>
            <a:r>
              <a:rPr lang="ru-RU" sz="3200" dirty="0"/>
              <a:t>Файл </a:t>
            </a:r>
            <a:r>
              <a:rPr lang="en-US" sz="3200" dirty="0"/>
              <a:t>df.xlsx</a:t>
            </a:r>
            <a:r>
              <a:rPr lang="ru-RU" sz="3200" dirty="0"/>
              <a:t>  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AEFE2585-92A8-5F4E-99F0-5C3A7675C692}"/>
              </a:ext>
            </a:extLst>
          </p:cNvPr>
          <p:cNvSpPr/>
          <p:nvPr/>
        </p:nvSpPr>
        <p:spPr>
          <a:xfrm>
            <a:off x="1656709" y="4902929"/>
            <a:ext cx="8369692" cy="10486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BC8D9D3-AE79-33CE-8206-01ED34CB9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8" t="6640" r="16289" b="26394"/>
          <a:stretch/>
        </p:blipFill>
        <p:spPr>
          <a:xfrm>
            <a:off x="4645878" y="3912569"/>
            <a:ext cx="3551068" cy="29385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19C27E-77A1-9CFA-4981-7DEB85009E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3" r="30109"/>
          <a:stretch/>
        </p:blipFill>
        <p:spPr bwMode="auto">
          <a:xfrm>
            <a:off x="1585689" y="2099281"/>
            <a:ext cx="4437783" cy="274366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Рисунок 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7CC6BBA-55D6-BB02-24E3-0EC18E117B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0"/>
          <a:stretch/>
        </p:blipFill>
        <p:spPr>
          <a:xfrm>
            <a:off x="0" y="2099281"/>
            <a:ext cx="1610043" cy="475871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-1081562" y="-3966941"/>
            <a:ext cx="6991225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200" dirty="0">
                <a:solidFill>
                  <a:srgbClr val="272727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Текст слайда</a:t>
            </a:r>
            <a:endParaRPr lang="ru-RU" sz="2200" dirty="0">
              <a:solidFill>
                <a:srgbClr val="262626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86440" y="1290822"/>
            <a:ext cx="8269944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Визуализируем приводим к нормальному виду и формату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856297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Разведочный анализ данных, нормализация</a:t>
              </a:r>
              <a:endParaRPr lang="ru-RU" sz="28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C88F9D-0898-3060-F28C-362DBCAF5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744" y="4589869"/>
            <a:ext cx="3062134" cy="22681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66B831D-4E05-C633-F48C-8049C43AE4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8413" r="-1"/>
          <a:stretch/>
        </p:blipFill>
        <p:spPr bwMode="auto">
          <a:xfrm>
            <a:off x="8262828" y="2099282"/>
            <a:ext cx="2629382" cy="6835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9DF71A4-C7D7-A6F2-1D43-9316302130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8224" r="17106" b="23200"/>
          <a:stretch/>
        </p:blipFill>
        <p:spPr bwMode="auto">
          <a:xfrm>
            <a:off x="8272605" y="3315063"/>
            <a:ext cx="3817399" cy="35402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B8F0BD8-EE1D-E5C8-8B01-5BF6E77ADA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 bwMode="auto">
          <a:xfrm>
            <a:off x="10843159" y="2099282"/>
            <a:ext cx="1348841" cy="6713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4E7E8E1-8DAC-5EE7-CB35-51136DA747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9"/>
          <a:stretch/>
        </p:blipFill>
        <p:spPr bwMode="auto">
          <a:xfrm>
            <a:off x="8264774" y="2764556"/>
            <a:ext cx="3927226" cy="5595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8" name="Рисунок 1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B1B598C-2D2C-0C52-CDDB-536D851E8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6405" y="3333750"/>
            <a:ext cx="1375595" cy="352425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0B3D1D8-99D2-AF22-2166-0AEDC6A616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991" r="789" b="5709"/>
          <a:stretch/>
        </p:blipFill>
        <p:spPr>
          <a:xfrm>
            <a:off x="6023472" y="2007355"/>
            <a:ext cx="2242709" cy="2298590"/>
          </a:xfrm>
          <a:prstGeom prst="rect">
            <a:avLst/>
          </a:prstGeom>
        </p:spPr>
      </p:pic>
      <p:sp>
        <p:nvSpPr>
          <p:cNvPr id="34" name="Улыбающееся лицо 33">
            <a:extLst>
              <a:ext uri="{FF2B5EF4-FFF2-40B4-BE49-F238E27FC236}">
                <a16:creationId xmlns:a16="http://schemas.microsoft.com/office/drawing/2014/main" id="{A8813F7B-6FB0-0BA6-A0EC-25D074533108}"/>
              </a:ext>
            </a:extLst>
          </p:cNvPr>
          <p:cNvSpPr/>
          <p:nvPr/>
        </p:nvSpPr>
        <p:spPr>
          <a:xfrm>
            <a:off x="4829666" y="5406561"/>
            <a:ext cx="1016442" cy="1056018"/>
          </a:xfrm>
          <a:prstGeom prst="smileyFace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Улыбающееся лицо 34">
            <a:extLst>
              <a:ext uri="{FF2B5EF4-FFF2-40B4-BE49-F238E27FC236}">
                <a16:creationId xmlns:a16="http://schemas.microsoft.com/office/drawing/2014/main" id="{FF3B0A3C-B0F6-A967-1BD7-848041E778B7}"/>
              </a:ext>
            </a:extLst>
          </p:cNvPr>
          <p:cNvSpPr/>
          <p:nvPr/>
        </p:nvSpPr>
        <p:spPr>
          <a:xfrm>
            <a:off x="9607323" y="3391482"/>
            <a:ext cx="1016442" cy="1056018"/>
          </a:xfrm>
          <a:prstGeom prst="smileyFac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accent5">
                <a:satMod val="175000"/>
                <a:alpha val="3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48B5FD0-11B7-A73F-05C2-702C73D2C4A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07" t="2580" r="845" b="1440"/>
          <a:stretch/>
        </p:blipFill>
        <p:spPr>
          <a:xfrm>
            <a:off x="6029896" y="4285686"/>
            <a:ext cx="3251156" cy="9740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9" name="Рисунок 3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E73F43A-7452-420E-5B66-A18A1F03B4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4" t="1" r="880" b="1436"/>
          <a:stretch/>
        </p:blipFill>
        <p:spPr>
          <a:xfrm>
            <a:off x="6029894" y="5259712"/>
            <a:ext cx="3251157" cy="100059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966B766-67F2-AF1D-B196-284A3A9A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" y="2795851"/>
            <a:ext cx="4696936" cy="1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B91E3A-CCFA-8A95-541D-4592D884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6" y="1964477"/>
            <a:ext cx="6115049" cy="31439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862700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Разработка, обучение и тестирование моделей</a:t>
              </a:r>
              <a:endParaRPr lang="ru-RU" sz="28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0266A0-5D4E-C19C-9549-6C2FE7F78D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/>
          <a:stretch/>
        </p:blipFill>
        <p:spPr bwMode="auto">
          <a:xfrm>
            <a:off x="150404" y="1954952"/>
            <a:ext cx="5916229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D9F3B1-2A60-BF53-FEA0-9C390E2078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1555" r="1204" b="876"/>
          <a:stretch/>
        </p:blipFill>
        <p:spPr bwMode="auto">
          <a:xfrm>
            <a:off x="5389431" y="2318899"/>
            <a:ext cx="6001757" cy="30575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31FBC6-C8F6-8DCA-6E57-0F39BC2C56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t="1738" r="1015" b="694"/>
          <a:stretch/>
        </p:blipFill>
        <p:spPr bwMode="auto">
          <a:xfrm>
            <a:off x="4673839" y="3515494"/>
            <a:ext cx="6032499" cy="30575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>
            <a:off x="260281" y="6005757"/>
            <a:ext cx="332990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269540" y="5079257"/>
            <a:ext cx="0" cy="92650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260281" y="5079257"/>
            <a:ext cx="308486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0199" y="5079257"/>
            <a:ext cx="5045320" cy="92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6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1.  Прогноз модуля упругости при растяжении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600" b="1" dirty="0">
                <a:sym typeface="Arial"/>
              </a:rPr>
              <a:t>2</a:t>
            </a:r>
            <a:r>
              <a:rPr lang="ru-RU" sz="16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 Прогноз прочности при растяжении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600" b="1" dirty="0">
                <a:sym typeface="Arial"/>
              </a:rPr>
              <a:t>3</a:t>
            </a:r>
            <a:r>
              <a:rPr lang="ru-RU" sz="16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 Прогноз соотношения матрица наполнитель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1600" b="1" dirty="0">
                <a:sym typeface="Arial"/>
              </a:rPr>
              <a:t>4.</a:t>
            </a:r>
            <a:r>
              <a:rPr lang="en-US" sz="1600" b="1" dirty="0">
                <a:sym typeface="Arial"/>
              </a:rPr>
              <a:t> </a:t>
            </a:r>
            <a:r>
              <a:rPr lang="ru-RU" sz="1600" b="1" dirty="0">
                <a:sym typeface="Arial"/>
              </a:rPr>
              <a:t> График потерь нейросети</a:t>
            </a:r>
            <a:endParaRPr lang="ru-RU" sz="1600" b="1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E6325B69-9703-E6D8-9D54-D0D098E93DE7}"/>
              </a:ext>
            </a:extLst>
          </p:cNvPr>
          <p:cNvSpPr/>
          <p:nvPr/>
        </p:nvSpPr>
        <p:spPr>
          <a:xfrm>
            <a:off x="5780551" y="2593153"/>
            <a:ext cx="392430" cy="3924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D65489DE-AA01-036F-E11B-22CDDF1B436B}"/>
              </a:ext>
            </a:extLst>
          </p:cNvPr>
          <p:cNvSpPr/>
          <p:nvPr/>
        </p:nvSpPr>
        <p:spPr>
          <a:xfrm>
            <a:off x="5084687" y="4323561"/>
            <a:ext cx="392430" cy="3924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CD6B0CF1-0529-732F-E2BE-87EEE461FCFF}"/>
              </a:ext>
            </a:extLst>
          </p:cNvPr>
          <p:cNvSpPr/>
          <p:nvPr/>
        </p:nvSpPr>
        <p:spPr>
          <a:xfrm>
            <a:off x="11646746" y="2083789"/>
            <a:ext cx="392430" cy="39243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C8879DF-C5FD-6750-FCB5-53D01B49C804}"/>
              </a:ext>
            </a:extLst>
          </p:cNvPr>
          <p:cNvSpPr/>
          <p:nvPr/>
        </p:nvSpPr>
        <p:spPr>
          <a:xfrm>
            <a:off x="2210289" y="3230253"/>
            <a:ext cx="392430" cy="39243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:a16="http://schemas.microsoft.com/office/drawing/2014/main" id="{594029EE-F77E-E67E-A797-C017858C7394}"/>
              </a:ext>
            </a:extLst>
          </p:cNvPr>
          <p:cNvSpPr txBox="1">
            <a:spLocks/>
          </p:cNvSpPr>
          <p:nvPr/>
        </p:nvSpPr>
        <p:spPr>
          <a:xfrm>
            <a:off x="1393969" y="1284141"/>
            <a:ext cx="955802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>
                <a:latin typeface="Calibri" panose="020F0502020204030204" pitchFamily="34" charset="0"/>
                <a:cs typeface="Calibri" panose="020F0502020204030204" pitchFamily="34" charset="0"/>
              </a:rPr>
              <a:t>Применяем методы, обучаем модели, тестируем, сравниваем результаты и делаем выводы</a:t>
            </a:r>
          </a:p>
        </p:txBody>
      </p: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0BB60C9-8628-32AB-9582-98FB1E2A6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50" b="9333"/>
          <a:stretch/>
        </p:blipFill>
        <p:spPr>
          <a:xfrm>
            <a:off x="0" y="1864224"/>
            <a:ext cx="12192000" cy="499377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1E4D68A-1EB2-BC0E-EC37-650082EC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74" y="1864225"/>
            <a:ext cx="7133690" cy="433655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53366" y="1153750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>
                <a:latin typeface="Calibri" panose="020F0502020204030204" pitchFamily="34" charset="0"/>
                <a:cs typeface="Calibri" panose="020F0502020204030204" pitchFamily="34" charset="0"/>
              </a:rPr>
              <a:t>Разработка веб-приложения, внедрение моделей и создание репозитория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5976121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Веб-приложение и репозиторий</a:t>
              </a:r>
              <a:endParaRPr lang="ru-RU" sz="28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13D107-CDB2-A2ED-DB17-AA2E293D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707" y="1864224"/>
            <a:ext cx="5118293" cy="43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</TotalTime>
  <Words>233</Words>
  <Application>Microsoft Office PowerPoint</Application>
  <PresentationFormat>Широкоэкранный</PresentationFormat>
  <Paragraphs>49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Calibri</vt:lpstr>
      <vt:lpstr>Open Sans</vt:lpstr>
      <vt:lpstr>Noto Sans Symbols</vt:lpstr>
      <vt:lpstr>ALS Sector Regular</vt:lpstr>
      <vt:lpstr>Arial</vt:lpstr>
      <vt:lpstr>If,kjyVUNE_28012021</vt:lpstr>
      <vt:lpstr>Прогнозирование конечных свойств композитных материалов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Svyatoslav Golovach</cp:lastModifiedBy>
  <cp:revision>111</cp:revision>
  <dcterms:created xsi:type="dcterms:W3CDTF">2021-02-24T09:03:25Z</dcterms:created>
  <dcterms:modified xsi:type="dcterms:W3CDTF">2023-04-18T16:03:30Z</dcterms:modified>
</cp:coreProperties>
</file>